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2" r:id="rId8"/>
    <p:sldId id="261" r:id="rId9"/>
    <p:sldId id="274" r:id="rId10"/>
    <p:sldId id="264" r:id="rId11"/>
    <p:sldId id="275" r:id="rId12"/>
    <p:sldId id="276" r:id="rId13"/>
    <p:sldId id="263" r:id="rId14"/>
    <p:sldId id="269" r:id="rId15"/>
    <p:sldId id="270" r:id="rId16"/>
    <p:sldId id="271" r:id="rId17"/>
    <p:sldId id="260" r:id="rId18"/>
    <p:sldId id="268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F612147-6310-4932-A9E5-B7A530C49FB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7D55922-8F4F-4627-8602-16FF84B31FF5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Fahrenheit 451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Notes, Background, and Themes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Personal Context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828800"/>
            <a:ext cx="2660650" cy="3810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 a more personal level, Bradbury used </a:t>
            </a:r>
            <a:r>
              <a:rPr lang="en-US" sz="1600" i="1" dirty="0" smtClean="0"/>
              <a:t>Fahrenheit 451 </a:t>
            </a:r>
            <a:r>
              <a:rPr lang="en-US" sz="1600" dirty="0" smtClean="0"/>
              <a:t>as a means of protesting what he believed to be the invasiveness of editors, who, through strict control of the books they printed, impaired the originality and creativity of writers.</a:t>
            </a:r>
          </a:p>
          <a:p>
            <a:endParaRPr lang="en-US" sz="16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600200"/>
            <a:ext cx="4605337" cy="3276600"/>
          </a:xfrm>
        </p:spPr>
      </p:pic>
    </p:spTree>
    <p:extLst>
      <p:ext uri="{BB962C8B-B14F-4D97-AF65-F5344CB8AC3E}">
        <p14:creationId xmlns:p14="http://schemas.microsoft.com/office/powerpoint/2010/main" val="4763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28601"/>
            <a:ext cx="7123080" cy="990600"/>
          </a:xfrm>
        </p:spPr>
        <p:txBody>
          <a:bodyPr/>
          <a:lstStyle/>
          <a:p>
            <a:r>
              <a:rPr lang="en-US" dirty="0" smtClean="0"/>
              <a:t>Bradbury Was Right…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98549"/>
            <a:ext cx="3471277" cy="405130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i="1" dirty="0"/>
              <a:t>Fahrenheit 451</a:t>
            </a:r>
            <a:r>
              <a:rPr lang="en-US" dirty="0"/>
              <a:t>, Bradbury tries to “prevent the future,” not predict it, but he actually </a:t>
            </a:r>
            <a:r>
              <a:rPr lang="en-US" i="1" dirty="0"/>
              <a:t>does</a:t>
            </a:r>
            <a:r>
              <a:rPr lang="en-US" dirty="0"/>
              <a:t> anticipate the future.</a:t>
            </a:r>
          </a:p>
          <a:p>
            <a:pPr lvl="1"/>
            <a:r>
              <a:rPr lang="en-US" dirty="0" smtClean="0"/>
              <a:t>Seashell Radios</a:t>
            </a:r>
          </a:p>
          <a:p>
            <a:pPr lvl="1"/>
            <a:r>
              <a:rPr lang="en-US" dirty="0" smtClean="0"/>
              <a:t>Parlor Walls</a:t>
            </a:r>
          </a:p>
          <a:p>
            <a:pPr lvl="1"/>
            <a:r>
              <a:rPr lang="en-US" dirty="0" smtClean="0"/>
              <a:t>Population Explosion</a:t>
            </a:r>
          </a:p>
          <a:p>
            <a:pPr lvl="1"/>
            <a:r>
              <a:rPr lang="en-US" dirty="0"/>
              <a:t>A reliance on technology to mediate </a:t>
            </a:r>
            <a:r>
              <a:rPr lang="en-US" i="1" dirty="0"/>
              <a:t>all</a:t>
            </a:r>
            <a:r>
              <a:rPr lang="en-US" dirty="0"/>
              <a:t> social </a:t>
            </a:r>
            <a:r>
              <a:rPr lang="en-US" dirty="0" smtClean="0"/>
              <a:t>experience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65" y="1066800"/>
            <a:ext cx="1903863" cy="19038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349299" cy="338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3333334" cy="30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18845"/>
            <a:ext cx="3276600" cy="19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33906"/>
            <a:ext cx="4182979" cy="277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was Bradbury Right About?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09442" y="2819400"/>
            <a:ext cx="3570579" cy="36576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 rise in violence (including gun violence</a:t>
            </a:r>
            <a:r>
              <a:rPr lang="en-US" sz="1800" dirty="0" smtClean="0"/>
              <a:t>)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use of televised surveillance footage for </a:t>
            </a:r>
            <a:r>
              <a:rPr lang="en-US" sz="1800" dirty="0" smtClean="0"/>
              <a:t>many </a:t>
            </a:r>
            <a:r>
              <a:rPr lang="en-US" sz="1800" dirty="0"/>
              <a:t>purposes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Growing </a:t>
            </a:r>
            <a:r>
              <a:rPr lang="en-US" sz="1800" dirty="0" smtClean="0"/>
              <a:t>illiteracy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condensation of information into what we now call “sound bites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2264"/>
          <a:stretch>
            <a:fillRect/>
          </a:stretch>
        </p:blipFill>
        <p:spPr>
          <a:xfrm>
            <a:off x="5334000" y="9906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5629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Themes: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676400"/>
            <a:ext cx="3471277" cy="4051301"/>
          </a:xfrm>
        </p:spPr>
        <p:txBody>
          <a:bodyPr/>
          <a:lstStyle/>
          <a:p>
            <a:r>
              <a:rPr lang="en-US" dirty="0" smtClean="0"/>
              <a:t>Censorship is defined as the removal or withholding of information from the public by a controlling group or body.</a:t>
            </a:r>
          </a:p>
          <a:p>
            <a:r>
              <a:rPr lang="en-US" dirty="0" smtClean="0"/>
              <a:t>Typically done by governments, religious and secular groups, corporations, or the mass media.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35424"/>
            <a:ext cx="3470275" cy="3799951"/>
          </a:xfrm>
        </p:spPr>
      </p:pic>
    </p:spTree>
    <p:extLst>
      <p:ext uri="{BB962C8B-B14F-4D97-AF65-F5344CB8AC3E}">
        <p14:creationId xmlns:p14="http://schemas.microsoft.com/office/powerpoint/2010/main" val="9748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Censorship in the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world of </a:t>
            </a:r>
            <a:r>
              <a:rPr lang="en-US" i="1" dirty="0" smtClean="0"/>
              <a:t>Fahrenheit 451</a:t>
            </a:r>
            <a:r>
              <a:rPr lang="en-US" dirty="0" smtClean="0"/>
              <a:t>, books are burned because they trigger thought and discontent, two things that are unwelcome in this “happiness oriented” society.</a:t>
            </a:r>
          </a:p>
          <a:p>
            <a:r>
              <a:rPr lang="en-US" dirty="0" smtClean="0"/>
              <a:t>What’s unexpected about the censorship in </a:t>
            </a:r>
            <a:r>
              <a:rPr lang="en-US" i="1" dirty="0"/>
              <a:t>Fahrenheit 451</a:t>
            </a:r>
            <a:r>
              <a:rPr lang="en-US" dirty="0" smtClean="0"/>
              <a:t> is that it seems to have originated with the people, not the government.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230689" cy="3124200"/>
          </a:xfrm>
        </p:spPr>
      </p:pic>
    </p:spTree>
    <p:extLst>
      <p:ext uri="{BB962C8B-B14F-4D97-AF65-F5344CB8AC3E}">
        <p14:creationId xmlns:p14="http://schemas.microsoft.com/office/powerpoint/2010/main" val="701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Ignorance vs. Knowledge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3573835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does true happiness consist of?</a:t>
            </a:r>
          </a:p>
          <a:p>
            <a:r>
              <a:rPr lang="en-US" dirty="0" smtClean="0"/>
              <a:t>Is ignorance bliss, or do knowledge and learning provide true happiness?</a:t>
            </a:r>
          </a:p>
          <a:p>
            <a:r>
              <a:rPr lang="en-US" dirty="0" smtClean="0"/>
              <a:t>In this world, firemen promote ignorance by destroying books—and with them—knowledge.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Technology-Deadening Human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Technology in Bradbury’s 24</a:t>
            </a:r>
            <a:r>
              <a:rPr lang="en-US" baseline="30000" dirty="0" smtClean="0"/>
              <a:t>th</a:t>
            </a:r>
            <a:r>
              <a:rPr lang="en-US" dirty="0" smtClean="0"/>
              <a:t> century is highly advanced and dominates society.</a:t>
            </a:r>
          </a:p>
          <a:p>
            <a:r>
              <a:rPr lang="en-US" dirty="0" smtClean="0"/>
              <a:t>TV, radio broadcasts, fast cars and atomic weapons dominate people’s experiences—at the expense of things like nature, music and poetry.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432692" cy="3352800"/>
          </a:xfrm>
        </p:spPr>
      </p:pic>
    </p:spTree>
    <p:extLst>
      <p:ext uri="{BB962C8B-B14F-4D97-AF65-F5344CB8AC3E}">
        <p14:creationId xmlns:p14="http://schemas.microsoft.com/office/powerpoint/2010/main" val="39930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Dystopian Society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19100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“Dystopia” motif, popular in science fiction—that of a technocratic and totalitarian society that demands order at the expense of individual rights—is central to the novel.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72079" y="152400"/>
            <a:ext cx="2300620" cy="2481620"/>
            <a:chOff x="6616933" y="482291"/>
            <a:chExt cx="2300620" cy="2481620"/>
          </a:xfrm>
        </p:grpSpPr>
        <p:sp>
          <p:nvSpPr>
            <p:cNvPr id="5" name="Line Callout 1 4"/>
            <p:cNvSpPr/>
            <p:nvPr/>
          </p:nvSpPr>
          <p:spPr>
            <a:xfrm>
              <a:off x="6616933" y="482291"/>
              <a:ext cx="2209800" cy="2372276"/>
            </a:xfrm>
            <a:prstGeom prst="borderCallout1">
              <a:avLst>
                <a:gd name="adj1" fmla="val 21754"/>
                <a:gd name="adj2" fmla="val -2422"/>
                <a:gd name="adj3" fmla="val 103990"/>
                <a:gd name="adj4" fmla="val -3081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92672" y="655587"/>
              <a:ext cx="22248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an imagined place or state in which everything is unpleasant or bad, typically a totalitarian or environmentally degraded one.</a:t>
              </a:r>
            </a:p>
            <a:p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dirty="0" smtClean="0"/>
              <a:t>Dystopias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295400"/>
            <a:ext cx="3132495" cy="6858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133600"/>
            <a:ext cx="3471277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Propaganda is used to control citizens.</a:t>
            </a:r>
          </a:p>
          <a:p>
            <a:r>
              <a:rPr lang="en-US" dirty="0" smtClean="0"/>
              <a:t>Information, independent thought, and freedom are restricted.</a:t>
            </a:r>
          </a:p>
          <a:p>
            <a:r>
              <a:rPr lang="en-US" dirty="0" smtClean="0"/>
              <a:t>A figurehead or concept is worshipped by citizens.</a:t>
            </a:r>
          </a:p>
          <a:p>
            <a:r>
              <a:rPr lang="en-US" dirty="0" smtClean="0"/>
              <a:t>Citizens are under constant surveillance.</a:t>
            </a:r>
          </a:p>
          <a:p>
            <a:r>
              <a:rPr lang="en-US" dirty="0" smtClean="0"/>
              <a:t>Citizens feel trapped and struggle to escape.</a:t>
            </a:r>
          </a:p>
          <a:p>
            <a:r>
              <a:rPr lang="en-US" dirty="0" smtClean="0"/>
              <a:t>The natural world is banished and distrusted.</a:t>
            </a:r>
          </a:p>
          <a:p>
            <a:r>
              <a:rPr lang="en-US" dirty="0" smtClean="0"/>
              <a:t>Citizens are dehumanized.</a:t>
            </a:r>
          </a:p>
          <a:p>
            <a:r>
              <a:rPr lang="en-US" dirty="0" smtClean="0"/>
              <a:t>The society is an illusion of a perfect utopian world.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219200"/>
            <a:ext cx="3150476" cy="762000"/>
          </a:xfrm>
        </p:spPr>
        <p:txBody>
          <a:bodyPr/>
          <a:lstStyle/>
          <a:p>
            <a:r>
              <a:rPr lang="en-US" dirty="0" smtClean="0"/>
              <a:t>Types of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133600"/>
            <a:ext cx="3471275" cy="4267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Corporate/Economic: large corporations control society through products, advertising, and/or the media.</a:t>
            </a:r>
          </a:p>
          <a:p>
            <a:r>
              <a:rPr lang="en-US" dirty="0" smtClean="0"/>
              <a:t>Political: red tape, relentless regulations and incompetent government officials.</a:t>
            </a:r>
          </a:p>
          <a:p>
            <a:r>
              <a:rPr lang="en-US" dirty="0" smtClean="0"/>
              <a:t>Technological: society is controlled by technology—robots, computers, etc.</a:t>
            </a:r>
          </a:p>
          <a:p>
            <a:r>
              <a:rPr lang="en-US" dirty="0" smtClean="0"/>
              <a:t>Philosophical/Religious: ideology is enforced through a dictatorship or theocratic government.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think of any additional examples of dystopias in film or literature?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" y="1905000"/>
            <a:ext cx="3634886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05000"/>
            <a:ext cx="3795712" cy="3352800"/>
          </a:xfrm>
        </p:spPr>
      </p:pic>
    </p:spTree>
    <p:extLst>
      <p:ext uri="{BB962C8B-B14F-4D97-AF65-F5344CB8AC3E}">
        <p14:creationId xmlns:p14="http://schemas.microsoft.com/office/powerpoint/2010/main" val="18446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Bradbury (1920-2012)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847"/>
            <a:ext cx="3733800" cy="488115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As a child, Bradbury recalls an intense fascination with monsters, magicians, and adventure films.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He began writing stories at the age of 12.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He wrote for Alfred Hitchcock and </a:t>
            </a:r>
            <a:r>
              <a:rPr lang="en-US" sz="2600" i="1" dirty="0"/>
              <a:t>T</a:t>
            </a:r>
            <a:r>
              <a:rPr lang="en-US" sz="2600" i="1" dirty="0" smtClean="0"/>
              <a:t>he Twilight Zone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Bradbury is the author of more than 500 published literary works that</a:t>
            </a:r>
            <a:r>
              <a:rPr lang="en-US" sz="2600" dirty="0"/>
              <a:t> </a:t>
            </a:r>
            <a:r>
              <a:rPr lang="en-US" sz="2600" dirty="0" smtClean="0"/>
              <a:t>include short stories, plays, novels, poetry, and screenplays.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04506"/>
            <a:ext cx="401356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of a Writer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015959"/>
            <a:ext cx="3471863" cy="36388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447800"/>
            <a:ext cx="364251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1940, Bradbury sold his first story.</a:t>
            </a:r>
          </a:p>
          <a:p>
            <a:r>
              <a:rPr lang="en-US" dirty="0" smtClean="0"/>
              <a:t>In 1942, he was able to quit his newspaper job and write full-time.</a:t>
            </a:r>
          </a:p>
          <a:p>
            <a:r>
              <a:rPr lang="en-US" dirty="0" smtClean="0"/>
              <a:t>His first novel was </a:t>
            </a:r>
            <a:r>
              <a:rPr lang="en-US" i="1" dirty="0" smtClean="0"/>
              <a:t>The Martian Chronicles</a:t>
            </a:r>
            <a:r>
              <a:rPr lang="en-US" dirty="0" smtClean="0"/>
              <a:t>, which describes humankind’s first attempt to colonize the planet Mars.</a:t>
            </a:r>
          </a:p>
          <a:p>
            <a:r>
              <a:rPr lang="en-US" dirty="0" smtClean="0"/>
              <a:t>This novel combines science fiction with social commentary—an approach that characterizes much of his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Bradbury’s works explored the threat of nuclear war, censorship, racism, conformity, and the dangers of technology—issues that still concern us today.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4" y="1809750"/>
            <a:ext cx="3249142" cy="4051300"/>
          </a:xfrm>
        </p:spPr>
      </p:pic>
    </p:spTree>
    <p:extLst>
      <p:ext uri="{BB962C8B-B14F-4D97-AF65-F5344CB8AC3E}">
        <p14:creationId xmlns:p14="http://schemas.microsoft.com/office/powerpoint/2010/main" val="36767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do You Think?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39004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Despite its benefits, technology can have unpredictable consequences on our society.</a:t>
            </a:r>
          </a:p>
          <a:p>
            <a:r>
              <a:rPr lang="en-US" sz="2400" dirty="0" smtClean="0"/>
              <a:t>What are some of these potential consequences?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01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Novel: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447800"/>
            <a:ext cx="3471277" cy="5181599"/>
          </a:xfrm>
        </p:spPr>
        <p:txBody>
          <a:bodyPr/>
          <a:lstStyle/>
          <a:p>
            <a:r>
              <a:rPr lang="en-US" i="1" dirty="0" smtClean="0"/>
              <a:t>Fahrenheit 451 </a:t>
            </a:r>
            <a:r>
              <a:rPr lang="en-US" dirty="0" smtClean="0"/>
              <a:t>was published in 1953.</a:t>
            </a:r>
          </a:p>
          <a:p>
            <a:r>
              <a:rPr lang="en-US" dirty="0" smtClean="0"/>
              <a:t>It is a novel of </a:t>
            </a:r>
            <a:r>
              <a:rPr lang="en-US" b="1" dirty="0" smtClean="0"/>
              <a:t>social criticism</a:t>
            </a:r>
            <a:r>
              <a:rPr lang="en-US" dirty="0" smtClean="0"/>
              <a:t> that warns against the dangers of suppressing thought through censorship.</a:t>
            </a:r>
          </a:p>
          <a:p>
            <a:r>
              <a:rPr lang="en-US" dirty="0" smtClean="0"/>
              <a:t>It uses the conventions of science fiction to convey a message that “oppressive government, left unchecked, can do irreparable damage to society by limiting the creativity and freedom of its people”.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8770"/>
            <a:ext cx="3505199" cy="5799462"/>
          </a:xfrm>
        </p:spPr>
      </p:pic>
    </p:spTree>
    <p:extLst>
      <p:ext uri="{BB962C8B-B14F-4D97-AF65-F5344CB8AC3E}">
        <p14:creationId xmlns:p14="http://schemas.microsoft.com/office/powerpoint/2010/main" val="36379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Criticism?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1809749"/>
            <a:ext cx="3429000" cy="4051301"/>
          </a:xfrm>
        </p:spPr>
        <p:txBody>
          <a:bodyPr/>
          <a:lstStyle/>
          <a:p>
            <a:r>
              <a:rPr lang="en-US" dirty="0"/>
              <a:t>Social criticism analyzes (problematic) social </a:t>
            </a:r>
            <a:r>
              <a:rPr lang="en-US" dirty="0" smtClean="0"/>
              <a:t>structures, </a:t>
            </a:r>
            <a:r>
              <a:rPr lang="en-US" dirty="0"/>
              <a:t>and aims at practical solutions by specific measures, radical reform, or even revolutionary change. </a:t>
            </a:r>
            <a:endParaRPr lang="en-US" dirty="0" smtClean="0"/>
          </a:p>
          <a:p>
            <a:r>
              <a:rPr lang="en-US" i="1" dirty="0" smtClean="0"/>
              <a:t>Fahrenheit 451</a:t>
            </a:r>
            <a:r>
              <a:rPr lang="en-US" dirty="0" smtClean="0"/>
              <a:t> is a social criticism that warns against the danger of suppressing thought through the censorship of books.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354567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087"/>
            <a:ext cx="2984292" cy="1185861"/>
          </a:xfrm>
        </p:spPr>
        <p:txBody>
          <a:bodyPr/>
          <a:lstStyle/>
          <a:p>
            <a:r>
              <a:rPr lang="en-US" sz="2800" dirty="0" smtClean="0"/>
              <a:t>Historical Context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53" y="446088"/>
            <a:ext cx="3757320" cy="541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631949"/>
            <a:ext cx="3276600" cy="4997451"/>
          </a:xfrm>
        </p:spPr>
        <p:txBody>
          <a:bodyPr>
            <a:normAutofit/>
          </a:bodyPr>
          <a:lstStyle/>
          <a:p>
            <a:endParaRPr lang="en-US" sz="1600" i="1" dirty="0" smtClean="0"/>
          </a:p>
          <a:p>
            <a:r>
              <a:rPr lang="en-US" sz="1600" i="1" dirty="0" smtClean="0"/>
              <a:t>Fahrenheit 451 </a:t>
            </a:r>
            <a:r>
              <a:rPr lang="en-US" sz="1600" dirty="0" smtClean="0"/>
              <a:t>was developed in the years immediately following World War II.</a:t>
            </a:r>
          </a:p>
          <a:p>
            <a:r>
              <a:rPr lang="en-US" sz="1600" dirty="0" smtClean="0"/>
              <a:t>It condemns not only the anti-intellectualism of Nazi Germany (book burnings), but also America in the 1950s—the heyday of McCarthyism, and a growing fear of communism.</a:t>
            </a:r>
          </a:p>
          <a:p>
            <a:r>
              <a:rPr lang="en-US" sz="1600" dirty="0" smtClean="0"/>
              <a:t>Other influential social criticisms of the time include George Orwell’s </a:t>
            </a:r>
            <a:r>
              <a:rPr lang="en-US" sz="1600" i="1" dirty="0" smtClean="0"/>
              <a:t>1984 </a:t>
            </a:r>
            <a:r>
              <a:rPr lang="en-US" sz="1600" dirty="0" smtClean="0"/>
              <a:t>and </a:t>
            </a:r>
            <a:r>
              <a:rPr lang="en-US" sz="1600" i="1" dirty="0" smtClean="0"/>
              <a:t>Animal Farm.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89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676400"/>
            <a:ext cx="3471277" cy="40513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By mid-century, nearly 60% of Americans were members of the middle class; they had more discretionary income.</a:t>
            </a:r>
          </a:p>
          <a:p>
            <a:pPr>
              <a:defRPr/>
            </a:pPr>
            <a:r>
              <a:rPr lang="en-US" dirty="0"/>
              <a:t>Consumerism = Success</a:t>
            </a:r>
          </a:p>
          <a:p>
            <a:pPr>
              <a:defRPr/>
            </a:pPr>
            <a:r>
              <a:rPr lang="en-US" dirty="0"/>
              <a:t>The electronics industry became the 5</a:t>
            </a:r>
            <a:r>
              <a:rPr lang="en-US" baseline="30000" dirty="0"/>
              <a:t>th</a:t>
            </a:r>
            <a:r>
              <a:rPr lang="en-US" dirty="0"/>
              <a:t> largest industry. </a:t>
            </a:r>
            <a:r>
              <a:rPr lang="en-US" b="1" dirty="0" smtClean="0"/>
              <a:t>Television</a:t>
            </a:r>
            <a:r>
              <a:rPr lang="en-US" dirty="0" smtClean="0"/>
              <a:t> </a:t>
            </a:r>
            <a:r>
              <a:rPr lang="en-US" dirty="0"/>
              <a:t>had a widespread impact in American homes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United States became an automobile culture.</a:t>
            </a:r>
          </a:p>
          <a:p>
            <a:r>
              <a:rPr lang="en-US" dirty="0" smtClean="0"/>
              <a:t>The </a:t>
            </a:r>
            <a:r>
              <a:rPr lang="en-US" dirty="0"/>
              <a:t>increase in prosperity after the war led to an increased passivity and conformity. Jobs were plentiful and the common adage of the time period was: “follow orders, and you will succeed.”</a:t>
            </a:r>
          </a:p>
        </p:txBody>
      </p:sp>
    </p:spTree>
    <p:extLst>
      <p:ext uri="{BB962C8B-B14F-4D97-AF65-F5344CB8AC3E}">
        <p14:creationId xmlns:p14="http://schemas.microsoft.com/office/powerpoint/2010/main" val="36661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1571</TotalTime>
  <Words>955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Trebuchet MS</vt:lpstr>
      <vt:lpstr>Verdana</vt:lpstr>
      <vt:lpstr>Wingdings 2</vt:lpstr>
      <vt:lpstr>Autumn</vt:lpstr>
      <vt:lpstr>Intro to Fahrenheit 451</vt:lpstr>
      <vt:lpstr>Ray Bradbury (1920-2012)</vt:lpstr>
      <vt:lpstr>The Life of a Writer</vt:lpstr>
      <vt:lpstr>Social Concerns</vt:lpstr>
      <vt:lpstr>What do You Think? </vt:lpstr>
      <vt:lpstr>The Novel:</vt:lpstr>
      <vt:lpstr>What is Social Criticism?</vt:lpstr>
      <vt:lpstr>Historical Context</vt:lpstr>
      <vt:lpstr>The 1950s</vt:lpstr>
      <vt:lpstr>Personal Context</vt:lpstr>
      <vt:lpstr>Bradbury Was Right…</vt:lpstr>
      <vt:lpstr>What Else was Bradbury Right About?</vt:lpstr>
      <vt:lpstr>Themes: Censorship</vt:lpstr>
      <vt:lpstr>Censorship in the Novel</vt:lpstr>
      <vt:lpstr>Theme: Ignorance vs. Knowledge</vt:lpstr>
      <vt:lpstr>Theme: Technology-Deadening Human Experience</vt:lpstr>
      <vt:lpstr>Theme: Dystopian Society</vt:lpstr>
      <vt:lpstr>Dystopias</vt:lpstr>
      <vt:lpstr>Can you think of any additional examples of dystopias in film or literature?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Fahrenheit 451</dc:title>
  <dc:creator>Jen</dc:creator>
  <cp:lastModifiedBy>Ryan Gladney</cp:lastModifiedBy>
  <cp:revision>25</cp:revision>
  <dcterms:created xsi:type="dcterms:W3CDTF">2013-05-03T20:20:41Z</dcterms:created>
  <dcterms:modified xsi:type="dcterms:W3CDTF">2015-11-20T15:03:44Z</dcterms:modified>
</cp:coreProperties>
</file>